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98" r:id="rId4"/>
    <p:sldId id="292" r:id="rId5"/>
    <p:sldId id="310" r:id="rId6"/>
    <p:sldId id="307" r:id="rId7"/>
    <p:sldId id="308" r:id="rId8"/>
    <p:sldId id="309" r:id="rId9"/>
    <p:sldId id="291" r:id="rId10"/>
    <p:sldId id="294" r:id="rId11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BD"/>
    <a:srgbClr val="FFE23C"/>
    <a:srgbClr val="63B2E3"/>
    <a:srgbClr val="0000BA"/>
    <a:srgbClr val="0BA2E3"/>
    <a:srgbClr val="35FF4E"/>
    <a:srgbClr val="7F70D6"/>
    <a:srgbClr val="D367D6"/>
    <a:srgbClr val="C93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51" autoAdjust="0"/>
  </p:normalViewPr>
  <p:slideViewPr>
    <p:cSldViewPr snapToGrid="0" snapToObjects="1">
      <p:cViewPr varScale="1">
        <p:scale>
          <a:sx n="44" d="100"/>
          <a:sy n="44" d="100"/>
        </p:scale>
        <p:origin x="145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398"/>
    </p:cViewPr>
  </p:notesTextViewPr>
  <p:notesViewPr>
    <p:cSldViewPr snapToGrid="0" snapToObjects="1">
      <p:cViewPr varScale="1">
        <p:scale>
          <a:sx n="52" d="100"/>
          <a:sy n="52" d="100"/>
        </p:scale>
        <p:origin x="-2880" y="-108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732C8-3E6F-4651-93E3-8B3C64D22D16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1E526-C1A0-4C5D-A78E-4C726F4E96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07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540AF-D67E-5A40-B8F3-F237A255F1D2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9A071-023D-DF45-BB71-443F530699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6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46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STARTUP</a:t>
            </a:r>
            <a:r>
              <a:rPr lang="en-US" baseline="0" dirty="0" smtClean="0"/>
              <a:t> A is getting organized and preparing the ground.</a:t>
            </a:r>
            <a:endParaRPr lang="en-US" dirty="0" smtClean="0"/>
          </a:p>
          <a:p>
            <a:r>
              <a:rPr lang="en-US" dirty="0" smtClean="0"/>
              <a:t>Many of the tasks in STARTUP</a:t>
            </a:r>
            <a:r>
              <a:rPr lang="en-US" baseline="0" dirty="0" smtClean="0"/>
              <a:t> A are only done o</a:t>
            </a:r>
            <a:r>
              <a:rPr lang="en-US" dirty="0" smtClean="0"/>
              <a:t>nce at the beginning of the process.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0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Self explanatory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43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EAFM requires coordination</a:t>
            </a:r>
            <a:r>
              <a:rPr lang="en-US" baseline="0" dirty="0" smtClean="0"/>
              <a:t> across multiple sectors and many of the threats and issues may lie outside the mandate of a fisheries agency, but it is important that the fisheries agency actively engages with these other actors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40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 start, it is important to share data and information and if common goals can be found then harmonizing work plans and budgets may be possible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04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Stakeholders: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should be represented on these Councils and MACs?  Obviously,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would have Government – at least Fisheries and Environmental Departments, then we would have Fishers, perhaps represented by Fisher Associations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Ideally we would include other users, for example Tourism and Ports.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Importantly, agencies responsible for Monitoring, Control and Surveillance are included, as are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would be the people dependent on the fishery such as boat owners, money lenders and middlemen through the value chain,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Advisors, such as NGOs, researchers and academics are also important stakeholders.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these stakeholders are linked through EAFM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1DA43-C0A3-4B20-B559-11AAB5DDF52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9837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FMU governance structure will depend on the type of FMU being managed. Small local fisheries will obviously have a different structure from a highly migratory transboundary fishery. In this example, we will build a structure based on an area FMU, such as the FMUs in Indonesia. This FMU covers both small-scale and large-scale fishing in a defined area along the coast and out to the limit of the EEZ.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At the community level we could have coordination among village communities (VCs)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link at the District levels, we could have Advisory groups , one for each District, made up of representatives of village Committees.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called “Management advisory committees” in this animation, but could be called “District Fisheries Consultative Groups”, or whatever is appropriate.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Provincial level, we could have MACs again. These Macs would report to the Department of Fisheries that is at the centre of the governance frameworks.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National Level we could have a mechanism that coordinates the Department of Fisheries, the Environment Department, the navy/coastguard and other agencies responsible for compliance and enforcement, and other users such as Forestry, Agriculture, Tourism and shipping.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overarching Council could be responsible for all the governance structure.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Obviously, there are many variations to this structure. For example, there could be Area/fishery Councils.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1DA43-C0A3-4B20-B559-11AAB5DDF52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952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Slide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Lastly, we need to look in-house. In a typical Ministry of Agriculture, Forestry and Fisheries there is probably a Department of Fisheries (or something similar with a different name such as a Fisheries Administration). With this Department there will be a number of Divisions or Sections, for example an Administration Section, a Post-harvest Seafood quality section, a Foreign Affairs Section, a Policy Section and Research Institutes.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Sections that are often missing are </a:t>
            </a:r>
            <a:r>
              <a:rPr lang="en-A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 Monitoring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Control and Surveillance Section and </a:t>
            </a:r>
            <a:r>
              <a:rPr lang="en-A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Fisheries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 Section.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1DA43-C0A3-4B20-B559-11AAB5DDF52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05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a well-staffed Fisheries Management Section and MCS Section is critical to implementing EAFM. Without these, it will be very difficult to implement EAFM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1DA43-C0A3-4B20-B559-11AAB5DDF52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1001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STARTUP</a:t>
            </a:r>
            <a:r>
              <a:rPr lang="en-US" baseline="0" dirty="0" smtClean="0"/>
              <a:t> A is getting organized and preparing the ground.</a:t>
            </a:r>
            <a:endParaRPr lang="en-US" dirty="0" smtClean="0"/>
          </a:p>
          <a:p>
            <a:r>
              <a:rPr lang="en-US" dirty="0" smtClean="0"/>
              <a:t>Many of the tasks in STARTUP</a:t>
            </a:r>
            <a:r>
              <a:rPr lang="en-US" baseline="0" dirty="0" smtClean="0"/>
              <a:t> A are only done o</a:t>
            </a:r>
            <a:r>
              <a:rPr lang="en-US" dirty="0" smtClean="0"/>
              <a:t>nce at the beginning of the process.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7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637748" y="6488668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pic>
        <p:nvPicPr>
          <p:cNvPr id="14" name="Picture 13" descr="EAFM_image_green3.pn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" t="66252" r="-61" b="24640"/>
          <a:stretch/>
        </p:blipFill>
        <p:spPr>
          <a:xfrm>
            <a:off x="-5624" y="0"/>
            <a:ext cx="9155248" cy="605615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-15351" y="6418034"/>
            <a:ext cx="9167761" cy="450528"/>
            <a:chOff x="-23761" y="5149484"/>
            <a:chExt cx="9167761" cy="450528"/>
          </a:xfrm>
        </p:grpSpPr>
        <p:sp>
          <p:nvSpPr>
            <p:cNvPr id="16" name="Rectangle 15"/>
            <p:cNvSpPr/>
            <p:nvPr/>
          </p:nvSpPr>
          <p:spPr>
            <a:xfrm>
              <a:off x="2571749" y="5149484"/>
              <a:ext cx="6572251" cy="450526"/>
            </a:xfrm>
            <a:prstGeom prst="rect">
              <a:avLst/>
            </a:prstGeom>
            <a:solidFill>
              <a:srgbClr val="254061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6D934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14034" y="5149484"/>
              <a:ext cx="5523248" cy="450526"/>
            </a:xfrm>
            <a:prstGeom prst="rect">
              <a:avLst/>
            </a:prstGeom>
            <a:solidFill>
              <a:srgbClr val="25406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6D934"/>
                </a:solidFill>
              </a:endParaRPr>
            </a:p>
          </p:txBody>
        </p:sp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-23761" y="5189713"/>
              <a:ext cx="5526626" cy="378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8. EAFM</a:t>
              </a:r>
              <a:r>
                <a:rPr kumimoji="0" lang="en-US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 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INSTITUTIONAL &amp; MANAGEMENT STRUCTURES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 rot="5400000">
              <a:off x="5485876" y="5166475"/>
              <a:ext cx="450526" cy="416547"/>
            </a:xfrm>
            <a:prstGeom prst="triangle">
              <a:avLst/>
            </a:prstGeom>
            <a:solidFill>
              <a:srgbClr val="25406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773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4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4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7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0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7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5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4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1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1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BCCF-0831-F841-9118-2C9D3AB9CB2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9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BCCF-0831-F841-9118-2C9D3AB9CB2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5007973"/>
            <a:ext cx="9144000" cy="1850027"/>
            <a:chOff x="0" y="5007973"/>
            <a:chExt cx="9144000" cy="1850027"/>
          </a:xfrm>
        </p:grpSpPr>
        <p:sp>
          <p:nvSpPr>
            <p:cNvPr id="8" name="Rectangle 7"/>
            <p:cNvSpPr/>
            <p:nvPr/>
          </p:nvSpPr>
          <p:spPr>
            <a:xfrm>
              <a:off x="0" y="5007973"/>
              <a:ext cx="9144000" cy="1850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LOGOS_high-res.jpg"/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014" y="5245418"/>
              <a:ext cx="8227973" cy="1529932"/>
            </a:xfrm>
            <a:prstGeom prst="rect">
              <a:avLst/>
            </a:prstGeom>
          </p:spPr>
        </p:pic>
      </p:grpSp>
      <p:pic>
        <p:nvPicPr>
          <p:cNvPr id="10" name="Picture 9" descr="EAFM_image_green3.pn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31"/>
          <a:stretch/>
        </p:blipFill>
        <p:spPr>
          <a:xfrm>
            <a:off x="864" y="0"/>
            <a:ext cx="9155248" cy="5149763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864" y="4100052"/>
            <a:ext cx="9198000" cy="9733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27432" y="549949"/>
            <a:ext cx="9198864" cy="3712562"/>
          </a:xfrm>
        </p:spPr>
        <p:txBody>
          <a:bodyPr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500" b="1" dirty="0" smtClean="0">
                <a:solidFill>
                  <a:schemeClr val="bg1"/>
                </a:solidFill>
                <a:latin typeface="Myriad Pro"/>
                <a:cs typeface="Myriad Pro"/>
              </a:rPr>
              <a:t>8. </a:t>
            </a:r>
            <a:r>
              <a:rPr lang="en-US" sz="6500" b="1" dirty="0" smtClean="0">
                <a:solidFill>
                  <a:srgbClr val="FFE23C"/>
                </a:solidFill>
                <a:latin typeface="Myriad Pro"/>
                <a:cs typeface="Myriad Pro"/>
              </a:rPr>
              <a:t>EAFM </a:t>
            </a:r>
            <a:br>
              <a:rPr lang="en-US" sz="6500" b="1" dirty="0" smtClean="0">
                <a:solidFill>
                  <a:srgbClr val="FFE23C"/>
                </a:solidFill>
                <a:latin typeface="Myriad Pro"/>
                <a:cs typeface="Myriad Pro"/>
              </a:rPr>
            </a:br>
            <a:r>
              <a:rPr lang="en-US" sz="6500" b="1" dirty="0" smtClean="0">
                <a:solidFill>
                  <a:schemeClr val="bg1"/>
                </a:solidFill>
                <a:latin typeface="Myriad Pro"/>
                <a:cs typeface="Myriad Pro"/>
              </a:rPr>
              <a:t>Institutional and Management </a:t>
            </a:r>
            <a:br>
              <a:rPr lang="en-US" sz="6500" b="1" dirty="0" smtClean="0">
                <a:solidFill>
                  <a:schemeClr val="bg1"/>
                </a:solidFill>
                <a:latin typeface="Myriad Pro"/>
                <a:cs typeface="Myriad Pro"/>
              </a:rPr>
            </a:br>
            <a:r>
              <a:rPr lang="en-US" sz="6500" b="1" dirty="0" smtClean="0">
                <a:solidFill>
                  <a:schemeClr val="bg1"/>
                </a:solidFill>
                <a:latin typeface="Myriad Pro"/>
                <a:cs typeface="Myriad Pro"/>
              </a:rPr>
              <a:t>Structures </a:t>
            </a:r>
            <a:endParaRPr lang="en-US" sz="65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900264" y="4856157"/>
            <a:ext cx="1257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Version 1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85800" y="1079500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553540"/>
            <a:ext cx="8458200" cy="8972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0000BA"/>
                </a:solidFill>
                <a:latin typeface="Myriad Pro"/>
                <a:cs typeface="Myriad Pro"/>
              </a:rPr>
              <a:t>Activity: Institutional and </a:t>
            </a:r>
          </a:p>
          <a:p>
            <a:pPr algn="l"/>
            <a:r>
              <a:rPr lang="en-US" sz="4000" b="1" dirty="0" smtClean="0">
                <a:solidFill>
                  <a:srgbClr val="0000BA"/>
                </a:solidFill>
                <a:latin typeface="Myriad Pro"/>
                <a:cs typeface="Myriad Pro"/>
              </a:rPr>
              <a:t>Management Structures </a:t>
            </a:r>
            <a:endParaRPr lang="en-US" sz="40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718274"/>
            <a:ext cx="5108577" cy="532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buSzPct val="100000"/>
            </a:pPr>
            <a:endParaRPr lang="en-US" sz="3200" dirty="0">
              <a:latin typeface="Myriad Pro"/>
              <a:cs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1869023"/>
            <a:ext cx="8458200" cy="4718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yriad Pro"/>
                <a:cs typeface="Myriad Pro"/>
              </a:rPr>
              <a:t>What </a:t>
            </a:r>
            <a:r>
              <a:rPr lang="en-US" sz="2600" dirty="0">
                <a:latin typeface="Myriad Pro"/>
                <a:cs typeface="Myriad Pro"/>
              </a:rPr>
              <a:t>are the </a:t>
            </a:r>
            <a:r>
              <a:rPr lang="en-US" sz="2600" dirty="0" smtClean="0">
                <a:latin typeface="Myriad Pro"/>
                <a:cs typeface="Myriad Pro"/>
              </a:rPr>
              <a:t>opportunities in </a:t>
            </a:r>
            <a:r>
              <a:rPr lang="en-US" sz="2600" dirty="0">
                <a:latin typeface="Myriad Pro"/>
                <a:cs typeface="Myriad Pro"/>
              </a:rPr>
              <a:t>your existing </a:t>
            </a:r>
            <a:r>
              <a:rPr lang="en-US" sz="2600" dirty="0" smtClean="0">
                <a:latin typeface="Myriad Pro"/>
                <a:cs typeface="Myriad Pro"/>
              </a:rPr>
              <a:t>structures </a:t>
            </a:r>
            <a:r>
              <a:rPr lang="en-US" sz="2600" dirty="0">
                <a:latin typeface="Myriad Pro"/>
                <a:cs typeface="Myriad Pro"/>
              </a:rPr>
              <a:t>to support </a:t>
            </a:r>
            <a:r>
              <a:rPr lang="en-US" sz="2600" dirty="0" smtClean="0">
                <a:latin typeface="Myriad Pro"/>
                <a:cs typeface="Myriad Pro"/>
              </a:rPr>
              <a:t>EAFM?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yriad Pro"/>
                <a:cs typeface="Myriad Pro"/>
              </a:rPr>
              <a:t> What </a:t>
            </a:r>
            <a:r>
              <a:rPr lang="en-US" sz="2600" dirty="0">
                <a:latin typeface="Myriad Pro"/>
                <a:cs typeface="Myriad Pro"/>
              </a:rPr>
              <a:t>are the gaps in your existing structure to support EAFM and what modifications would you make to move toward an EAFM?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yriad Pro"/>
                <a:cs typeface="Myriad Pro"/>
              </a:rPr>
              <a:t>What </a:t>
            </a:r>
            <a:r>
              <a:rPr lang="en-US" sz="2600" dirty="0">
                <a:latin typeface="Myriad Pro"/>
                <a:cs typeface="Myriad Pro"/>
              </a:rPr>
              <a:t>other levels of government should you collaborate with</a:t>
            </a:r>
            <a:r>
              <a:rPr lang="en-US" sz="2600" dirty="0" smtClean="0">
                <a:latin typeface="Myriad Pro"/>
                <a:cs typeface="Myriad Pro"/>
              </a:rPr>
              <a:t>?</a:t>
            </a:r>
            <a:endParaRPr lang="en-US" sz="2600" dirty="0">
              <a:latin typeface="Myriad Pro"/>
              <a:cs typeface="Myriad Pro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yriad Pro"/>
                <a:cs typeface="Myriad Pro"/>
              </a:rPr>
              <a:t>What </a:t>
            </a:r>
            <a:r>
              <a:rPr lang="en-US" sz="2600" dirty="0">
                <a:latin typeface="Myriad Pro"/>
                <a:cs typeface="Myriad Pro"/>
              </a:rPr>
              <a:t>other sectors (</a:t>
            </a:r>
            <a:r>
              <a:rPr lang="en-US" sz="2600" dirty="0" smtClean="0">
                <a:latin typeface="Myriad Pro"/>
                <a:cs typeface="Myriad Pro"/>
              </a:rPr>
              <a:t>i.e. </a:t>
            </a:r>
            <a:r>
              <a:rPr lang="en-US" sz="2600" dirty="0">
                <a:latin typeface="Myriad Pro"/>
                <a:cs typeface="Myriad Pro"/>
              </a:rPr>
              <a:t>police, shipping, tourism, agriculture, development) should </a:t>
            </a:r>
            <a:r>
              <a:rPr lang="en-US" sz="2600" dirty="0" smtClean="0">
                <a:latin typeface="Myriad Pro"/>
                <a:cs typeface="Myriad Pro"/>
              </a:rPr>
              <a:t>you collaborate </a:t>
            </a:r>
            <a:r>
              <a:rPr lang="en-US" sz="2600" dirty="0">
                <a:latin typeface="Myriad Pro"/>
                <a:cs typeface="Myriad Pro"/>
              </a:rPr>
              <a:t>/engage with?</a:t>
            </a:r>
          </a:p>
          <a:p>
            <a:pPr marL="342900" indent="-342900" algn="l">
              <a:lnSpc>
                <a:spcPct val="110000"/>
              </a:lnSpc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en-US" sz="2800" dirty="0">
              <a:latin typeface="Myriad Pro"/>
              <a:cs typeface="Myriad Pro"/>
            </a:endParaRPr>
          </a:p>
          <a:p>
            <a:pPr algn="l">
              <a:lnSpc>
                <a:spcPct val="110000"/>
              </a:lnSpc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50000"/>
            </a:pPr>
            <a:endParaRPr lang="en-US" sz="2800" dirty="0">
              <a:latin typeface="Myriad Pro"/>
              <a:cs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7748" y="6488668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10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389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720000" y="2736000"/>
            <a:ext cx="8103099" cy="32354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Myriad Pro"/>
                <a:cs typeface="Myriad Pro"/>
              </a:rPr>
              <a:t>Identify existing EAFM institutions and management structures</a:t>
            </a:r>
          </a:p>
          <a:p>
            <a:pPr marL="342900" indent="-342900" algn="l"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Myriad Pro"/>
                <a:cs typeface="Myriad Pro"/>
              </a:rPr>
              <a:t>Identify future </a:t>
            </a:r>
            <a:r>
              <a:rPr lang="en-US" sz="2800" dirty="0">
                <a:solidFill>
                  <a:srgbClr val="000000"/>
                </a:solidFill>
                <a:latin typeface="Myriad Pro"/>
                <a:cs typeface="Myriad Pro"/>
              </a:rPr>
              <a:t>EAFM institutions and management structures</a:t>
            </a:r>
            <a:endParaRPr lang="en-US" sz="2800" dirty="0" smtClean="0">
              <a:solidFill>
                <a:srgbClr val="000000"/>
              </a:solidFill>
              <a:latin typeface="Myriad Pro"/>
              <a:cs typeface="Myriad Pro"/>
            </a:endParaRPr>
          </a:p>
          <a:p>
            <a:pPr marL="342900" indent="-342900" algn="l"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Myriad Pro"/>
                <a:cs typeface="Myriad Pro"/>
              </a:rPr>
              <a:t>Identify challenges, gaps, needs</a:t>
            </a:r>
            <a:endParaRPr lang="en-US" sz="28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222858"/>
            <a:ext cx="8458200" cy="1027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solidFill>
                  <a:srgbClr val="0000BA"/>
                </a:solidFill>
                <a:latin typeface="Myriad Pro"/>
                <a:cs typeface="Myriad Pro"/>
              </a:rPr>
              <a:t>Session objectives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20000" y="1964892"/>
            <a:ext cx="8424000" cy="570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Myriad Pro"/>
                <a:cs typeface="Myriad Pro"/>
              </a:rPr>
              <a:t>After this session you will be able to: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37748" y="6488668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2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797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85800" y="1079500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666428"/>
            <a:ext cx="8458200" cy="11203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00BA"/>
                </a:solidFill>
                <a:latin typeface="Myriad Pro"/>
                <a:cs typeface="Myriad Pro"/>
              </a:rPr>
              <a:t>I</a:t>
            </a:r>
            <a:r>
              <a:rPr lang="en-US" sz="4000" b="1" dirty="0" smtClean="0">
                <a:solidFill>
                  <a:srgbClr val="0000BA"/>
                </a:solidFill>
                <a:latin typeface="Myriad Pro"/>
                <a:cs typeface="Myriad Pro"/>
              </a:rPr>
              <a:t>nstitutional and </a:t>
            </a:r>
          </a:p>
          <a:p>
            <a:pPr algn="l"/>
            <a:r>
              <a:rPr lang="en-US" sz="4000" b="1" dirty="0" smtClean="0">
                <a:solidFill>
                  <a:srgbClr val="0000BA"/>
                </a:solidFill>
                <a:latin typeface="Myriad Pro"/>
                <a:cs typeface="Myriad Pro"/>
              </a:rPr>
              <a:t>Management Structures </a:t>
            </a:r>
            <a:endParaRPr lang="en-US" sz="40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718274"/>
            <a:ext cx="5108577" cy="532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buSzPct val="100000"/>
            </a:pPr>
            <a:endParaRPr lang="en-US" sz="3200" dirty="0">
              <a:latin typeface="Myriad Pro"/>
              <a:cs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799" y="1981912"/>
            <a:ext cx="8458201" cy="45067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Myriad Pro"/>
                <a:cs typeface="Myriad Pro"/>
              </a:rPr>
              <a:t>EAFM </a:t>
            </a:r>
            <a:r>
              <a:rPr lang="en-US" sz="2600" dirty="0" smtClean="0">
                <a:latin typeface="Myriad Pro"/>
                <a:cs typeface="Myriad Pro"/>
              </a:rPr>
              <a:t>requires engagement </a:t>
            </a:r>
            <a:r>
              <a:rPr lang="en-US" sz="2600" dirty="0">
                <a:latin typeface="Myriad Pro"/>
                <a:cs typeface="Myriad Pro"/>
              </a:rPr>
              <a:t>across </a:t>
            </a:r>
            <a:r>
              <a:rPr lang="en-US" sz="2600" dirty="0" smtClean="0">
                <a:latin typeface="Myriad Pro"/>
                <a:cs typeface="Myriad Pro"/>
              </a:rPr>
              <a:t>multiple sectors </a:t>
            </a:r>
            <a:r>
              <a:rPr lang="en-US" sz="2600" dirty="0">
                <a:latin typeface="Myriad Pro"/>
                <a:cs typeface="Myriad Pro"/>
              </a:rPr>
              <a:t>affecting the fishery </a:t>
            </a:r>
            <a:r>
              <a:rPr lang="en-US" sz="2600" dirty="0" smtClean="0">
                <a:latin typeface="Myriad Pro"/>
                <a:cs typeface="Myriad Pro"/>
              </a:rPr>
              <a:t>ecosystem </a:t>
            </a:r>
          </a:p>
          <a:p>
            <a:pPr algn="l"/>
            <a:r>
              <a:rPr lang="en-US" sz="2000" dirty="0" smtClean="0">
                <a:latin typeface="Myriad Pro"/>
                <a:cs typeface="Myriad Pro"/>
              </a:rPr>
              <a:t>		- </a:t>
            </a:r>
            <a:r>
              <a:rPr lang="en-US" sz="2400" dirty="0">
                <a:latin typeface="Myriad Pro"/>
                <a:cs typeface="Myriad Pro"/>
              </a:rPr>
              <a:t>f</a:t>
            </a:r>
            <a:r>
              <a:rPr lang="en-US" sz="2400" dirty="0" smtClean="0">
                <a:latin typeface="Myriad Pro"/>
                <a:cs typeface="Myriad Pro"/>
              </a:rPr>
              <a:t>or </a:t>
            </a:r>
            <a:r>
              <a:rPr lang="en-US" sz="2400" dirty="0">
                <a:latin typeface="Myriad Pro"/>
                <a:cs typeface="Myriad Pro"/>
              </a:rPr>
              <a:t>example, fisheries, environment and climate, as </a:t>
            </a:r>
            <a:r>
              <a:rPr lang="en-US" sz="2400" dirty="0" smtClean="0">
                <a:latin typeface="Myriad Pro"/>
                <a:cs typeface="Myriad Pro"/>
              </a:rPr>
              <a:t>			well </a:t>
            </a:r>
            <a:r>
              <a:rPr lang="en-US" sz="2400" dirty="0">
                <a:latin typeface="Myriad Pro"/>
                <a:cs typeface="Myriad Pro"/>
              </a:rPr>
              <a:t>as </a:t>
            </a:r>
            <a:r>
              <a:rPr lang="en-US" sz="2400" dirty="0" smtClean="0">
                <a:latin typeface="Myriad Pro"/>
                <a:cs typeface="Myriad Pro"/>
              </a:rPr>
              <a:t>associated </a:t>
            </a:r>
            <a:r>
              <a:rPr lang="en-US" sz="2400" dirty="0">
                <a:latin typeface="Myriad Pro"/>
                <a:cs typeface="Myriad Pro"/>
              </a:rPr>
              <a:t>sectors like mining, energy, </a:t>
            </a:r>
            <a:r>
              <a:rPr lang="en-US" sz="2400" dirty="0" smtClean="0">
                <a:latin typeface="Myriad Pro"/>
                <a:cs typeface="Myriad Pro"/>
              </a:rPr>
              <a:t>					agriculture</a:t>
            </a:r>
            <a:r>
              <a:rPr lang="en-US" sz="2400" dirty="0">
                <a:latin typeface="Myriad Pro"/>
                <a:cs typeface="Myriad Pro"/>
              </a:rPr>
              <a:t>, and </a:t>
            </a:r>
            <a:r>
              <a:rPr lang="en-US" sz="2400" dirty="0" smtClean="0">
                <a:latin typeface="Myriad Pro"/>
                <a:cs typeface="Myriad Pro"/>
              </a:rPr>
              <a:t>tourism</a:t>
            </a:r>
            <a:r>
              <a:rPr lang="en-US" sz="2000" dirty="0" smtClean="0">
                <a:latin typeface="Myriad Pro"/>
                <a:cs typeface="Myriad Pro"/>
              </a:rPr>
              <a:t>. </a:t>
            </a:r>
          </a:p>
          <a:p>
            <a:pPr algn="l"/>
            <a:endParaRPr lang="en-US" sz="2600" dirty="0" smtClean="0">
              <a:latin typeface="Myriad Pro"/>
              <a:cs typeface="Myriad Pro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yriad Pro"/>
                <a:cs typeface="Myriad Pro"/>
              </a:rPr>
              <a:t>Many </a:t>
            </a:r>
            <a:r>
              <a:rPr lang="en-US" sz="2600" dirty="0">
                <a:latin typeface="Myriad Pro"/>
                <a:cs typeface="Myriad Pro"/>
              </a:rPr>
              <a:t>of the issues </a:t>
            </a:r>
            <a:r>
              <a:rPr lang="en-US" sz="2600" dirty="0" smtClean="0">
                <a:latin typeface="Myriad Pro"/>
                <a:cs typeface="Myriad Pro"/>
              </a:rPr>
              <a:t>outside </a:t>
            </a:r>
            <a:r>
              <a:rPr lang="en-US" sz="2600" dirty="0">
                <a:latin typeface="Myriad Pro"/>
                <a:cs typeface="Myriad Pro"/>
              </a:rPr>
              <a:t>of the </a:t>
            </a:r>
            <a:r>
              <a:rPr lang="en-US" sz="2600" dirty="0" smtClean="0">
                <a:latin typeface="Myriad Pro"/>
                <a:cs typeface="Myriad Pro"/>
              </a:rPr>
              <a:t>mandate of </a:t>
            </a:r>
            <a:r>
              <a:rPr lang="en-US" sz="2600" dirty="0">
                <a:latin typeface="Myriad Pro"/>
                <a:cs typeface="Myriad Pro"/>
              </a:rPr>
              <a:t>fisheries </a:t>
            </a:r>
            <a:r>
              <a:rPr lang="en-US" sz="2600" dirty="0" smtClean="0">
                <a:latin typeface="Myriad Pro"/>
                <a:cs typeface="Myriad Pro"/>
              </a:rPr>
              <a:t>agencies</a:t>
            </a:r>
          </a:p>
          <a:p>
            <a:pPr algn="l"/>
            <a:r>
              <a:rPr lang="en-US" sz="2600" dirty="0">
                <a:latin typeface="Myriad Pro"/>
                <a:cs typeface="Myriad Pro"/>
              </a:rPr>
              <a:t>	</a:t>
            </a:r>
            <a:r>
              <a:rPr lang="en-US" sz="2600" dirty="0" smtClean="0">
                <a:latin typeface="Myriad Pro"/>
                <a:cs typeface="Myriad Pro"/>
              </a:rPr>
              <a:t>	- </a:t>
            </a:r>
            <a:r>
              <a:rPr lang="en-US" sz="2400" dirty="0" smtClean="0">
                <a:latin typeface="Myriad Pro"/>
                <a:cs typeface="Myriad Pro"/>
              </a:rPr>
              <a:t>governance </a:t>
            </a:r>
            <a:r>
              <a:rPr lang="en-US" sz="2400" dirty="0">
                <a:latin typeface="Myriad Pro"/>
                <a:cs typeface="Myriad Pro"/>
              </a:rPr>
              <a:t>under EAFM includes the 					</a:t>
            </a:r>
            <a:r>
              <a:rPr lang="en-US" sz="2400" dirty="0" smtClean="0">
                <a:latin typeface="Myriad Pro"/>
                <a:cs typeface="Myriad Pro"/>
              </a:rPr>
              <a:t>		coordination </a:t>
            </a:r>
            <a:r>
              <a:rPr lang="en-US" sz="2400" dirty="0">
                <a:latin typeface="Myriad Pro"/>
                <a:cs typeface="Myriad Pro"/>
              </a:rPr>
              <a:t>and cooperation between government 		</a:t>
            </a:r>
            <a:r>
              <a:rPr lang="en-US" sz="2400" dirty="0" smtClean="0">
                <a:latin typeface="Myriad Pro"/>
                <a:cs typeface="Myriad Pro"/>
              </a:rPr>
              <a:t>	agencies </a:t>
            </a:r>
            <a:r>
              <a:rPr lang="en-US" sz="2400" dirty="0">
                <a:latin typeface="Myriad Pro"/>
                <a:cs typeface="Myriad Pro"/>
              </a:rPr>
              <a:t>at different levels.</a:t>
            </a:r>
          </a:p>
          <a:p>
            <a:pPr algn="l">
              <a:lnSpc>
                <a:spcPct val="110000"/>
              </a:lnSpc>
              <a:spcAft>
                <a:spcPts val="600"/>
              </a:spcAft>
              <a:buClr>
                <a:schemeClr val="accent5">
                  <a:lumMod val="75000"/>
                </a:schemeClr>
              </a:buClr>
              <a:buSzPct val="150000"/>
            </a:pPr>
            <a:endParaRPr lang="en-US" sz="2800" dirty="0">
              <a:latin typeface="Myriad Pro"/>
              <a:cs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7748" y="6488668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3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1517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85800" y="1079500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666428"/>
            <a:ext cx="8458200" cy="1337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00BA"/>
                </a:solidFill>
                <a:latin typeface="Myriad Pro"/>
                <a:cs typeface="Myriad Pro"/>
              </a:rPr>
              <a:t>I</a:t>
            </a:r>
            <a:r>
              <a:rPr lang="en-US" sz="4000" b="1" dirty="0" smtClean="0">
                <a:solidFill>
                  <a:srgbClr val="0000BA"/>
                </a:solidFill>
                <a:latin typeface="Myriad Pro"/>
                <a:cs typeface="Myriad Pro"/>
              </a:rPr>
              <a:t>nstitutional and </a:t>
            </a:r>
          </a:p>
          <a:p>
            <a:pPr algn="l"/>
            <a:r>
              <a:rPr lang="en-US" sz="4000" b="1" dirty="0" smtClean="0">
                <a:solidFill>
                  <a:srgbClr val="0000BA"/>
                </a:solidFill>
                <a:latin typeface="Myriad Pro"/>
                <a:cs typeface="Myriad Pro"/>
              </a:rPr>
              <a:t>Management Structures </a:t>
            </a:r>
            <a:endParaRPr lang="en-US" sz="40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718274"/>
            <a:ext cx="5108577" cy="532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buSzPct val="100000"/>
            </a:pPr>
            <a:endParaRPr lang="en-US" sz="3200" dirty="0">
              <a:latin typeface="Myriad Pro"/>
              <a:cs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2104101"/>
            <a:ext cx="8458200" cy="4168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yriad Pro"/>
                <a:cs typeface="Myriad Pro"/>
              </a:rPr>
              <a:t>Sharing </a:t>
            </a:r>
            <a:r>
              <a:rPr lang="en-US" sz="2600" dirty="0">
                <a:latin typeface="Myriad Pro"/>
                <a:cs typeface="Myriad Pro"/>
              </a:rPr>
              <a:t>data and </a:t>
            </a:r>
            <a:r>
              <a:rPr lang="en-US" sz="2600" dirty="0" smtClean="0">
                <a:latin typeface="Myriad Pro"/>
                <a:cs typeface="Myriad Pro"/>
              </a:rPr>
              <a:t>information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 smtClean="0">
              <a:latin typeface="Myriad Pro"/>
              <a:cs typeface="Myriad Pro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yriad Pro"/>
                <a:cs typeface="Myriad Pro"/>
              </a:rPr>
              <a:t>Harmonizing </a:t>
            </a:r>
            <a:r>
              <a:rPr lang="en-US" sz="2600" dirty="0">
                <a:latin typeface="Myriad Pro"/>
                <a:cs typeface="Myriad Pro"/>
              </a:rPr>
              <a:t>work plans and </a:t>
            </a:r>
            <a:r>
              <a:rPr lang="en-US" sz="2600" dirty="0" smtClean="0">
                <a:latin typeface="Myriad Pro"/>
                <a:cs typeface="Myriad Pro"/>
              </a:rPr>
              <a:t>budgets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 smtClean="0">
              <a:latin typeface="Myriad Pro"/>
              <a:cs typeface="Myriad Pro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yriad Pro"/>
                <a:cs typeface="Myriad Pro"/>
              </a:rPr>
              <a:t>Working together in advisory committees</a:t>
            </a:r>
          </a:p>
          <a:p>
            <a:pPr algn="l"/>
            <a:endParaRPr lang="en-US" sz="2000" dirty="0">
              <a:latin typeface="Myriad Pro"/>
              <a:cs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7748" y="6488668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4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7499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 flipH="1">
            <a:off x="2832064" y="3958903"/>
            <a:ext cx="1085100" cy="256894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127687" y="162065"/>
            <a:ext cx="6858000" cy="47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</a:rPr>
              <a:t>Who is involved in the management governance </a:t>
            </a:r>
            <a:r>
              <a:rPr lang="en-US" sz="32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framework?</a:t>
            </a:r>
            <a:endParaRPr lang="fi-FI" sz="32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86528" y="1575453"/>
            <a:ext cx="1962807" cy="138469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AU" b="1" dirty="0">
                <a:solidFill>
                  <a:schemeClr val="tx2"/>
                </a:solidFill>
              </a:rPr>
              <a:t>Fishers</a:t>
            </a:r>
          </a:p>
          <a:p>
            <a:pPr algn="ctr" defTabSz="342900"/>
            <a:r>
              <a:rPr lang="en-AU" sz="1600" b="1" dirty="0">
                <a:solidFill>
                  <a:prstClr val="white"/>
                </a:solidFill>
              </a:rPr>
              <a:t>Fisher associations</a:t>
            </a:r>
          </a:p>
        </p:txBody>
      </p:sp>
      <p:sp>
        <p:nvSpPr>
          <p:cNvPr id="18" name="Oval 17"/>
          <p:cNvSpPr/>
          <p:nvPr/>
        </p:nvSpPr>
        <p:spPr>
          <a:xfrm>
            <a:off x="3541491" y="956285"/>
            <a:ext cx="1951259" cy="1440598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AU" b="1" dirty="0">
                <a:solidFill>
                  <a:schemeClr val="tx2"/>
                </a:solidFill>
              </a:rPr>
              <a:t>Government</a:t>
            </a:r>
          </a:p>
          <a:p>
            <a:pPr algn="ctr" defTabSz="342900"/>
            <a:r>
              <a:rPr lang="en-AU" sz="1600" b="1" dirty="0">
                <a:solidFill>
                  <a:prstClr val="white"/>
                </a:solidFill>
              </a:rPr>
              <a:t>Fisheries</a:t>
            </a:r>
          </a:p>
          <a:p>
            <a:pPr algn="ctr" defTabSz="342900"/>
            <a:r>
              <a:rPr lang="en-AU" sz="1600" b="1" dirty="0" smtClean="0">
                <a:solidFill>
                  <a:prstClr val="white"/>
                </a:solidFill>
              </a:rPr>
              <a:t>Environment</a:t>
            </a:r>
            <a:endParaRPr lang="en-AU" sz="1600" b="1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292124" y="3849456"/>
            <a:ext cx="1962807" cy="138469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AU" b="1" dirty="0">
                <a:solidFill>
                  <a:schemeClr val="tx2"/>
                </a:solidFill>
              </a:rPr>
              <a:t>F</a:t>
            </a:r>
            <a:r>
              <a:rPr lang="en-AU" b="1" dirty="0" smtClean="0">
                <a:solidFill>
                  <a:schemeClr val="tx2"/>
                </a:solidFill>
              </a:rPr>
              <a:t>isheries </a:t>
            </a:r>
            <a:r>
              <a:rPr lang="en-AU" b="1" dirty="0">
                <a:solidFill>
                  <a:schemeClr val="tx2"/>
                </a:solidFill>
              </a:rPr>
              <a:t>d</a:t>
            </a:r>
            <a:r>
              <a:rPr lang="en-AU" b="1" dirty="0" smtClean="0">
                <a:solidFill>
                  <a:schemeClr val="tx2"/>
                </a:solidFill>
              </a:rPr>
              <a:t>ependents</a:t>
            </a:r>
            <a:endParaRPr lang="en-AU" b="1" dirty="0">
              <a:solidFill>
                <a:schemeClr val="tx2"/>
              </a:solidFill>
            </a:endParaRPr>
          </a:p>
          <a:p>
            <a:pPr algn="ctr" defTabSz="342900"/>
            <a:r>
              <a:rPr lang="en-AU" sz="1600" b="1" dirty="0">
                <a:solidFill>
                  <a:prstClr val="white"/>
                </a:solidFill>
              </a:rPr>
              <a:t>Boat </a:t>
            </a:r>
            <a:r>
              <a:rPr lang="en-AU" sz="1600" b="1" dirty="0" smtClean="0">
                <a:solidFill>
                  <a:prstClr val="white"/>
                </a:solidFill>
              </a:rPr>
              <a:t>owners, </a:t>
            </a:r>
            <a:r>
              <a:rPr lang="en-AU" sz="1600" b="1" dirty="0">
                <a:solidFill>
                  <a:prstClr val="white"/>
                </a:solidFill>
              </a:rPr>
              <a:t>T</a:t>
            </a:r>
            <a:r>
              <a:rPr lang="en-AU" sz="1600" b="1" dirty="0" smtClean="0">
                <a:solidFill>
                  <a:prstClr val="white"/>
                </a:solidFill>
              </a:rPr>
              <a:t>raders etc</a:t>
            </a:r>
            <a:endParaRPr lang="en-AU" sz="1600" b="1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552695" y="5189633"/>
            <a:ext cx="1962807" cy="138469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AU" b="1" dirty="0" smtClean="0">
                <a:solidFill>
                  <a:schemeClr val="tx2"/>
                </a:solidFill>
              </a:rPr>
              <a:t>MCS</a:t>
            </a:r>
            <a:endParaRPr lang="en-AU" b="1" dirty="0">
              <a:solidFill>
                <a:schemeClr val="tx2"/>
              </a:solidFill>
            </a:endParaRPr>
          </a:p>
          <a:p>
            <a:pPr algn="ctr" defTabSz="342900"/>
            <a:r>
              <a:rPr lang="en-AU" sz="1600" b="1" dirty="0">
                <a:solidFill>
                  <a:prstClr val="white"/>
                </a:solidFill>
              </a:rPr>
              <a:t>Navy, </a:t>
            </a:r>
            <a:r>
              <a:rPr lang="en-AU" sz="1600" b="1" dirty="0" smtClean="0">
                <a:solidFill>
                  <a:prstClr val="white"/>
                </a:solidFill>
              </a:rPr>
              <a:t>Coast </a:t>
            </a:r>
            <a:r>
              <a:rPr lang="en-AU" sz="1600" b="1" dirty="0">
                <a:solidFill>
                  <a:prstClr val="white"/>
                </a:solidFill>
              </a:rPr>
              <a:t>guard, etc</a:t>
            </a:r>
          </a:p>
        </p:txBody>
      </p:sp>
      <p:sp>
        <p:nvSpPr>
          <p:cNvPr id="21" name="Oval 20"/>
          <p:cNvSpPr/>
          <p:nvPr/>
        </p:nvSpPr>
        <p:spPr>
          <a:xfrm>
            <a:off x="6289821" y="1568270"/>
            <a:ext cx="1962807" cy="138469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AU" b="1" dirty="0" smtClean="0">
                <a:solidFill>
                  <a:schemeClr val="tx2"/>
                </a:solidFill>
              </a:rPr>
              <a:t>Advisors</a:t>
            </a:r>
          </a:p>
          <a:p>
            <a:pPr algn="ctr" defTabSz="342900"/>
            <a:r>
              <a:rPr lang="en-AU" sz="1600" b="1" dirty="0">
                <a:solidFill>
                  <a:prstClr val="white"/>
                </a:solidFill>
              </a:rPr>
              <a:t>NGOS</a:t>
            </a:r>
          </a:p>
          <a:p>
            <a:pPr algn="ctr" defTabSz="342900"/>
            <a:r>
              <a:rPr lang="en-AU" sz="1600" b="1" dirty="0" smtClean="0">
                <a:solidFill>
                  <a:prstClr val="white"/>
                </a:solidFill>
              </a:rPr>
              <a:t>Researchers Academics</a:t>
            </a:r>
            <a:endParaRPr lang="en-AU" sz="1600" b="1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06272" y="3750826"/>
            <a:ext cx="1962807" cy="1384697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AU" b="1" dirty="0">
                <a:solidFill>
                  <a:schemeClr val="tx2"/>
                </a:solidFill>
              </a:rPr>
              <a:t>Other Users</a:t>
            </a:r>
          </a:p>
          <a:p>
            <a:pPr algn="ctr" defTabSz="342900"/>
            <a:r>
              <a:rPr lang="en-AU" sz="1600" b="1" dirty="0">
                <a:solidFill>
                  <a:prstClr val="white"/>
                </a:solidFill>
              </a:rPr>
              <a:t>Tourism, </a:t>
            </a:r>
            <a:r>
              <a:rPr lang="en-AU" sz="1600" b="1" dirty="0" smtClean="0">
                <a:solidFill>
                  <a:prstClr val="white"/>
                </a:solidFill>
              </a:rPr>
              <a:t>Ports </a:t>
            </a:r>
            <a:r>
              <a:rPr lang="en-AU" sz="1600" b="1" dirty="0">
                <a:solidFill>
                  <a:prstClr val="white"/>
                </a:solidFill>
              </a:rPr>
              <a:t>etc</a:t>
            </a:r>
          </a:p>
        </p:txBody>
      </p:sp>
      <p:sp>
        <p:nvSpPr>
          <p:cNvPr id="23" name="Oval 22"/>
          <p:cNvSpPr/>
          <p:nvPr/>
        </p:nvSpPr>
        <p:spPr>
          <a:xfrm>
            <a:off x="3874793" y="3131322"/>
            <a:ext cx="1284656" cy="129307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AU" b="1" dirty="0">
                <a:solidFill>
                  <a:prstClr val="white"/>
                </a:solidFill>
              </a:rPr>
              <a:t>EAFM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5132329" y="3996420"/>
            <a:ext cx="1159795" cy="427972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074474" y="2641696"/>
            <a:ext cx="1384383" cy="819618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4"/>
            <a:endCxn id="23" idx="0"/>
          </p:cNvCxnSpPr>
          <p:nvPr/>
        </p:nvCxnSpPr>
        <p:spPr>
          <a:xfrm>
            <a:off x="4517121" y="2396883"/>
            <a:ext cx="0" cy="734439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" idx="5"/>
          </p:cNvCxnSpPr>
          <p:nvPr/>
        </p:nvCxnSpPr>
        <p:spPr>
          <a:xfrm flipH="1" flipV="1">
            <a:off x="2561889" y="2757366"/>
            <a:ext cx="1480988" cy="601272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0"/>
            <a:endCxn id="23" idx="4"/>
          </p:cNvCxnSpPr>
          <p:nvPr/>
        </p:nvCxnSpPr>
        <p:spPr>
          <a:xfrm flipH="1" flipV="1">
            <a:off x="4517121" y="4424392"/>
            <a:ext cx="16978" cy="765241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492750" y="4932739"/>
            <a:ext cx="966108" cy="742348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22" idx="5"/>
          </p:cNvCxnSpPr>
          <p:nvPr/>
        </p:nvCxnSpPr>
        <p:spPr>
          <a:xfrm flipH="1" flipV="1">
            <a:off x="2581633" y="4932739"/>
            <a:ext cx="1035040" cy="742348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271225" y="2953935"/>
            <a:ext cx="2303" cy="896489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2"/>
          </p:cNvCxnSpPr>
          <p:nvPr/>
        </p:nvCxnSpPr>
        <p:spPr>
          <a:xfrm flipH="1">
            <a:off x="2825499" y="1676584"/>
            <a:ext cx="715992" cy="322801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8" idx="6"/>
          </p:cNvCxnSpPr>
          <p:nvPr/>
        </p:nvCxnSpPr>
        <p:spPr>
          <a:xfrm>
            <a:off x="5492750" y="1676584"/>
            <a:ext cx="844031" cy="416583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22" idx="0"/>
          </p:cNvCxnSpPr>
          <p:nvPr/>
        </p:nvCxnSpPr>
        <p:spPr>
          <a:xfrm>
            <a:off x="1867931" y="2960150"/>
            <a:ext cx="19745" cy="790676"/>
          </a:xfrm>
          <a:prstGeom prst="line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6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956053" y="51918"/>
            <a:ext cx="6858000" cy="47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tx2"/>
                </a:solidFill>
                <a:latin typeface="Cambria" panose="02040503050406030204" pitchFamily="18" charset="0"/>
              </a:rPr>
              <a:t>Governance </a:t>
            </a:r>
            <a:r>
              <a:rPr lang="en-US" sz="28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arrangements for a FMU?</a:t>
            </a:r>
            <a:endParaRPr lang="fi-FI" sz="28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381" y="5250879"/>
            <a:ext cx="13390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100" b="1" dirty="0" smtClean="0"/>
              <a:t>National</a:t>
            </a:r>
            <a:endParaRPr lang="en-AU" sz="27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8944" y="3756519"/>
            <a:ext cx="13390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100" b="1" dirty="0" smtClean="0"/>
              <a:t>Provincial</a:t>
            </a:r>
            <a:endParaRPr lang="en-AU" sz="2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7344" y="2503843"/>
            <a:ext cx="13390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100" b="1" dirty="0"/>
              <a:t>District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944" y="1396501"/>
            <a:ext cx="18829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100" b="1" dirty="0"/>
              <a:t>Community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059497" y="4320168"/>
            <a:ext cx="189" cy="27560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548149" y="4594332"/>
            <a:ext cx="7328526" cy="673655"/>
            <a:chOff x="965344" y="4604820"/>
            <a:chExt cx="7328526" cy="673655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4432954" y="4987061"/>
              <a:ext cx="134091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965344" y="4604820"/>
              <a:ext cx="7328526" cy="673655"/>
              <a:chOff x="965344" y="4604820"/>
              <a:chExt cx="7328526" cy="673655"/>
            </a:xfrm>
          </p:grpSpPr>
          <p:cxnSp>
            <p:nvCxnSpPr>
              <p:cNvPr id="71" name="Straight Connector 70"/>
              <p:cNvCxnSpPr>
                <a:endCxn id="63" idx="1"/>
              </p:cNvCxnSpPr>
              <p:nvPr/>
            </p:nvCxnSpPr>
            <p:spPr>
              <a:xfrm>
                <a:off x="2379790" y="4946642"/>
                <a:ext cx="468535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965344" y="4604820"/>
                <a:ext cx="1414446" cy="65461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b="1" dirty="0" smtClean="0"/>
                  <a:t>Other sectors</a:t>
                </a:r>
                <a:r>
                  <a:rPr lang="en-AU" dirty="0"/>
                  <a:t> </a:t>
                </a:r>
                <a:endParaRPr lang="en-US" sz="1650" b="1" i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567537" y="4608295"/>
                <a:ext cx="1624642" cy="66901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 smtClean="0">
                    <a:solidFill>
                      <a:prstClr val="white"/>
                    </a:solidFill>
                    <a:latin typeface="Calibri"/>
                  </a:rPr>
                  <a:t>Navy/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 smtClean="0">
                    <a:solidFill>
                      <a:prstClr val="white"/>
                    </a:solidFill>
                    <a:latin typeface="Calibri"/>
                  </a:rPr>
                  <a:t>coastguard</a:t>
                </a:r>
                <a:endParaRPr lang="en-US" sz="1650" b="1" i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848325" y="4630681"/>
                <a:ext cx="1591096" cy="63192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dirty="0" smtClean="0">
                  <a:solidFill>
                    <a:prstClr val="white"/>
                  </a:solidFill>
                  <a:latin typeface="Calibri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 smtClean="0">
                    <a:solidFill>
                      <a:prstClr val="white"/>
                    </a:solidFill>
                    <a:latin typeface="Calibri"/>
                  </a:rPr>
                  <a:t>Department </a:t>
                </a:r>
                <a:r>
                  <a:rPr lang="en-US" b="1" dirty="0">
                    <a:solidFill>
                      <a:prstClr val="white"/>
                    </a:solidFill>
                    <a:latin typeface="Calibri"/>
                  </a:rPr>
                  <a:t>of </a:t>
                </a:r>
                <a:r>
                  <a:rPr lang="en-US" b="1" dirty="0" smtClean="0">
                    <a:solidFill>
                      <a:prstClr val="white"/>
                    </a:solidFill>
                    <a:latin typeface="Calibri"/>
                  </a:rPr>
                  <a:t>Fisheries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dirty="0"/>
                  <a:t> </a:t>
                </a:r>
                <a:endParaRPr lang="en-US" sz="1650" b="1" i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647684" y="4630681"/>
                <a:ext cx="1646186" cy="647794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b="1" dirty="0">
                    <a:solidFill>
                      <a:prstClr val="white"/>
                    </a:solidFill>
                    <a:latin typeface="Calibri"/>
                  </a:rPr>
                  <a:t>Department of Environment</a:t>
                </a:r>
                <a:endParaRPr lang="en-US" sz="1650" b="1" i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6179149" y="4991599"/>
                <a:ext cx="468535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Rectangle 44"/>
          <p:cNvSpPr/>
          <p:nvPr/>
        </p:nvSpPr>
        <p:spPr>
          <a:xfrm>
            <a:off x="3329939" y="3871707"/>
            <a:ext cx="1451044" cy="469558"/>
          </a:xfrm>
          <a:prstGeom prst="rect">
            <a:avLst/>
          </a:prstGeom>
          <a:solidFill>
            <a:srgbClr val="002F8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prstClr val="white"/>
                </a:solidFill>
                <a:latin typeface="Calibri"/>
              </a:rPr>
              <a:t>FMU MAC</a:t>
            </a:r>
            <a:endParaRPr lang="en-US" sz="1650" b="1" i="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9" name="Straight Connector 78"/>
          <p:cNvCxnSpPr>
            <a:endCxn id="45" idx="0"/>
          </p:cNvCxnSpPr>
          <p:nvPr/>
        </p:nvCxnSpPr>
        <p:spPr>
          <a:xfrm>
            <a:off x="4055461" y="3168271"/>
            <a:ext cx="0" cy="7034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902397" y="3216681"/>
            <a:ext cx="0" cy="3680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875601" y="3524229"/>
            <a:ext cx="2658255" cy="243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533856" y="3184590"/>
            <a:ext cx="0" cy="36801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213932" y="2051462"/>
            <a:ext cx="3621010" cy="1118256"/>
            <a:chOff x="2410809" y="2414233"/>
            <a:chExt cx="3621010" cy="1118256"/>
          </a:xfrm>
        </p:grpSpPr>
        <p:sp>
          <p:nvSpPr>
            <p:cNvPr id="24" name="Rectangle 23"/>
            <p:cNvSpPr/>
            <p:nvPr/>
          </p:nvSpPr>
          <p:spPr>
            <a:xfrm>
              <a:off x="3665270" y="3067203"/>
              <a:ext cx="1072055" cy="449934"/>
            </a:xfrm>
            <a:prstGeom prst="rect">
              <a:avLst/>
            </a:prstGeom>
            <a:solidFill>
              <a:srgbClr val="002F8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MAC</a:t>
              </a:r>
              <a:endParaRPr lang="en-US" sz="1650" b="1" i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59764" y="3067203"/>
              <a:ext cx="1072055" cy="449934"/>
            </a:xfrm>
            <a:prstGeom prst="rect">
              <a:avLst/>
            </a:prstGeom>
            <a:solidFill>
              <a:srgbClr val="002F8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MAC</a:t>
              </a:r>
              <a:endParaRPr lang="en-US" sz="1650" b="1" i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410809" y="3082555"/>
              <a:ext cx="1072055" cy="449934"/>
            </a:xfrm>
            <a:prstGeom prst="rect">
              <a:avLst/>
            </a:prstGeom>
            <a:solidFill>
              <a:srgbClr val="002F8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MAC</a:t>
              </a:r>
              <a:endParaRPr lang="en-US" sz="1650" b="1" i="1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4230498" y="2414233"/>
              <a:ext cx="0" cy="60290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73" name="TextBox 45072"/>
          <p:cNvSpPr txBox="1"/>
          <p:nvPr/>
        </p:nvSpPr>
        <p:spPr>
          <a:xfrm>
            <a:off x="4600471" y="2285038"/>
            <a:ext cx="414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MAC = Management Advisory Committee</a:t>
            </a:r>
            <a:endParaRPr lang="en-AU" b="1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4666869" y="1896438"/>
            <a:ext cx="0" cy="23115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245387" y="2111426"/>
            <a:ext cx="1436340" cy="1056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255319" y="1896434"/>
            <a:ext cx="189" cy="22555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959788" y="1464942"/>
            <a:ext cx="536028" cy="449934"/>
          </a:xfrm>
          <a:prstGeom prst="rect">
            <a:avLst/>
          </a:prstGeom>
          <a:solidFill>
            <a:srgbClr val="002F8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VC</a:t>
            </a:r>
            <a:endParaRPr lang="en-US" sz="1650" b="1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734587" y="1465515"/>
            <a:ext cx="536028" cy="449934"/>
          </a:xfrm>
          <a:prstGeom prst="rect">
            <a:avLst/>
          </a:prstGeom>
          <a:solidFill>
            <a:srgbClr val="002F8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VC</a:t>
            </a:r>
            <a:endParaRPr lang="en-US" sz="1650" b="1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30718" y="1470673"/>
            <a:ext cx="536028" cy="449934"/>
          </a:xfrm>
          <a:prstGeom prst="rect">
            <a:avLst/>
          </a:prstGeom>
          <a:solidFill>
            <a:srgbClr val="002F8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VC</a:t>
            </a:r>
            <a:endParaRPr lang="en-US" sz="1650" b="1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238866" y="1417326"/>
            <a:ext cx="241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/>
              <a:t>VC = Village Committee</a:t>
            </a:r>
            <a:endParaRPr lang="en-AU" b="1" dirty="0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4024437" y="1914525"/>
            <a:ext cx="0" cy="20950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2992118" y="5883391"/>
            <a:ext cx="2742009" cy="624953"/>
          </a:xfrm>
          <a:prstGeom prst="rect">
            <a:avLst/>
          </a:prstGeom>
          <a:solidFill>
            <a:srgbClr val="002F8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libri"/>
              </a:rPr>
              <a:t>Council</a:t>
            </a:r>
            <a:endParaRPr lang="en-US" sz="2000" b="1" i="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1946619" y="5619484"/>
            <a:ext cx="5867434" cy="323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946619" y="5261993"/>
            <a:ext cx="0" cy="35749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042457" y="5294372"/>
            <a:ext cx="0" cy="35749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926078" y="5294372"/>
            <a:ext cx="0" cy="35749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791984" y="5294372"/>
            <a:ext cx="0" cy="35749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048506" y="5639163"/>
            <a:ext cx="0" cy="2442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0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434480" y="542436"/>
            <a:ext cx="6858000" cy="47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National government fisheries agency structure?</a:t>
            </a:r>
            <a:endParaRPr lang="fi-FI" sz="28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016925" y="1640942"/>
            <a:ext cx="3370517" cy="780351"/>
          </a:xfrm>
          <a:prstGeom prst="rect">
            <a:avLst/>
          </a:prstGeom>
          <a:solidFill>
            <a:srgbClr val="002F8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Ministry of Agriculture, Forestry &amp; Fisheries</a:t>
            </a:r>
            <a:endParaRPr lang="en-US" sz="1650" b="1" i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38133" y="2422424"/>
            <a:ext cx="4233043" cy="1158455"/>
            <a:chOff x="2638133" y="2422424"/>
            <a:chExt cx="4233043" cy="115845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717139" y="2634659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11314" y="2422424"/>
              <a:ext cx="0" cy="15478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638133" y="2602459"/>
              <a:ext cx="4233043" cy="2611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855431" y="2602186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649018" y="2645598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852079" y="2843679"/>
              <a:ext cx="1730123" cy="737200"/>
            </a:xfrm>
            <a:prstGeom prst="rect">
              <a:avLst/>
            </a:prstGeom>
            <a:solidFill>
              <a:srgbClr val="002F8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Department of Fisheries</a:t>
              </a:r>
              <a:endParaRPr lang="en-US" sz="1650" b="1" i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47301" y="3827190"/>
            <a:ext cx="934935" cy="2021234"/>
            <a:chOff x="3747301" y="3827190"/>
            <a:chExt cx="934935" cy="2021234"/>
          </a:xfrm>
        </p:grpSpPr>
        <p:sp>
          <p:nvSpPr>
            <p:cNvPr id="30" name="Rectangle 29"/>
            <p:cNvSpPr/>
            <p:nvPr/>
          </p:nvSpPr>
          <p:spPr>
            <a:xfrm>
              <a:off x="3747301" y="4039211"/>
              <a:ext cx="934935" cy="18092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i="1" dirty="0">
                  <a:solidFill>
                    <a:prstClr val="white"/>
                  </a:solidFill>
                  <a:latin typeface="Calibri"/>
                </a:rPr>
                <a:t>MCS Section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4174355" y="3827190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680930" y="3840262"/>
            <a:ext cx="845970" cy="1993292"/>
            <a:chOff x="2680930" y="3869290"/>
            <a:chExt cx="845970" cy="1993292"/>
          </a:xfrm>
        </p:grpSpPr>
        <p:sp>
          <p:nvSpPr>
            <p:cNvPr id="28" name="Rectangle 27"/>
            <p:cNvSpPr/>
            <p:nvPr/>
          </p:nvSpPr>
          <p:spPr>
            <a:xfrm>
              <a:off x="2680930" y="4053369"/>
              <a:ext cx="845970" cy="1809213"/>
            </a:xfrm>
            <a:prstGeom prst="rect">
              <a:avLst/>
            </a:prstGeom>
            <a:solidFill>
              <a:srgbClr val="002F8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Foreign Affairs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Section</a:t>
              </a:r>
              <a:endParaRPr lang="en-US" sz="1500" b="1" i="1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084863" y="3869290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01695" y="3578279"/>
            <a:ext cx="7626146" cy="2252497"/>
            <a:chOff x="401502" y="3581365"/>
            <a:chExt cx="7626146" cy="225249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711314" y="3581365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01502" y="4068374"/>
              <a:ext cx="880812" cy="1765488"/>
            </a:xfrm>
            <a:prstGeom prst="rect">
              <a:avLst/>
            </a:prstGeom>
            <a:solidFill>
              <a:srgbClr val="002F8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Admin Section</a:t>
              </a:r>
              <a:endParaRPr lang="en-US" sz="1500" b="1" i="1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822540" y="3807067"/>
              <a:ext cx="7205108" cy="4445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41908" y="3868677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434480" y="3870495"/>
            <a:ext cx="880812" cy="1919118"/>
            <a:chOff x="1434480" y="3870495"/>
            <a:chExt cx="880812" cy="191911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942548" y="3870495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434480" y="4024125"/>
              <a:ext cx="880812" cy="1765488"/>
            </a:xfrm>
            <a:prstGeom prst="rect">
              <a:avLst/>
            </a:prstGeom>
            <a:solidFill>
              <a:srgbClr val="002F8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Post-harvest: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Food quality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Section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75633" y="3847024"/>
            <a:ext cx="1006271" cy="2045451"/>
            <a:chOff x="4975633" y="3847024"/>
            <a:chExt cx="1006271" cy="2045451"/>
          </a:xfrm>
        </p:grpSpPr>
        <p:sp>
          <p:nvSpPr>
            <p:cNvPr id="31" name="Rectangle 30"/>
            <p:cNvSpPr/>
            <p:nvPr/>
          </p:nvSpPr>
          <p:spPr>
            <a:xfrm>
              <a:off x="4975633" y="4060099"/>
              <a:ext cx="1006271" cy="1832376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Fisheries Manage-</a:t>
              </a:r>
              <a:r>
                <a:rPr lang="en-US" sz="1500" b="1" dirty="0" err="1">
                  <a:solidFill>
                    <a:prstClr val="white"/>
                  </a:solidFill>
                  <a:latin typeface="Calibri"/>
                </a:rPr>
                <a:t>ment</a:t>
              </a: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 Section</a:t>
              </a:r>
              <a:endParaRPr lang="en-US" sz="1500" b="1" i="1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489084" y="3847024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300358" y="3832106"/>
            <a:ext cx="944372" cy="2031651"/>
            <a:chOff x="6300358" y="3832106"/>
            <a:chExt cx="944372" cy="2031651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772543" y="3832106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300358" y="4031367"/>
              <a:ext cx="944372" cy="1832390"/>
            </a:xfrm>
            <a:prstGeom prst="rect">
              <a:avLst/>
            </a:prstGeom>
            <a:solidFill>
              <a:srgbClr val="002F8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Policy Section</a:t>
              </a:r>
              <a:endParaRPr lang="en-US" sz="1500" b="1" i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95774" y="3827190"/>
            <a:ext cx="944372" cy="2032823"/>
            <a:chOff x="7524802" y="3827190"/>
            <a:chExt cx="944372" cy="2032823"/>
          </a:xfrm>
        </p:grpSpPr>
        <p:sp>
          <p:nvSpPr>
            <p:cNvPr id="32" name="Rectangle 31"/>
            <p:cNvSpPr/>
            <p:nvPr/>
          </p:nvSpPr>
          <p:spPr>
            <a:xfrm>
              <a:off x="7524802" y="4027623"/>
              <a:ext cx="944372" cy="1832390"/>
            </a:xfrm>
            <a:prstGeom prst="rect">
              <a:avLst/>
            </a:prstGeom>
            <a:solidFill>
              <a:srgbClr val="002F8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Research Institutes</a:t>
              </a:r>
              <a:endParaRPr lang="en-US" sz="1500" b="1" i="1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8027648" y="3827190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65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434480" y="542436"/>
            <a:ext cx="6858000" cy="47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</a:rPr>
              <a:t>National government fisheries agency structure?</a:t>
            </a:r>
            <a:endParaRPr lang="fi-FI" sz="28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016925" y="1640942"/>
            <a:ext cx="3370517" cy="780351"/>
          </a:xfrm>
          <a:prstGeom prst="rect">
            <a:avLst/>
          </a:prstGeom>
          <a:solidFill>
            <a:srgbClr val="002F8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Ministry of Agriculture, Forestry &amp; Fisheries</a:t>
            </a:r>
            <a:endParaRPr lang="en-US" sz="1650" b="1" i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38133" y="2422424"/>
            <a:ext cx="4233043" cy="1158455"/>
            <a:chOff x="2638133" y="2422424"/>
            <a:chExt cx="4233043" cy="1158455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717139" y="2634659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11314" y="2422424"/>
              <a:ext cx="0" cy="15478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638133" y="2602459"/>
              <a:ext cx="4233043" cy="2611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855431" y="2602186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649018" y="2645598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852079" y="2843679"/>
              <a:ext cx="1730123" cy="737200"/>
            </a:xfrm>
            <a:prstGeom prst="rect">
              <a:avLst/>
            </a:prstGeom>
            <a:solidFill>
              <a:srgbClr val="002F8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/>
                </a:rPr>
                <a:t>Department of Fisheries</a:t>
              </a:r>
              <a:endParaRPr lang="en-US" sz="1650" b="1" i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47301" y="3827190"/>
            <a:ext cx="934935" cy="2021234"/>
            <a:chOff x="3747301" y="3827190"/>
            <a:chExt cx="934935" cy="2021234"/>
          </a:xfrm>
        </p:grpSpPr>
        <p:sp>
          <p:nvSpPr>
            <p:cNvPr id="30" name="Rectangle 29"/>
            <p:cNvSpPr/>
            <p:nvPr/>
          </p:nvSpPr>
          <p:spPr>
            <a:xfrm>
              <a:off x="3747301" y="4039211"/>
              <a:ext cx="934935" cy="18092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i="1" dirty="0">
                  <a:solidFill>
                    <a:prstClr val="white"/>
                  </a:solidFill>
                  <a:latin typeface="Calibri"/>
                </a:rPr>
                <a:t>MCS Section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4174355" y="3827190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680930" y="3840262"/>
            <a:ext cx="845970" cy="1993292"/>
            <a:chOff x="2680930" y="3869290"/>
            <a:chExt cx="845970" cy="1993292"/>
          </a:xfrm>
        </p:grpSpPr>
        <p:sp>
          <p:nvSpPr>
            <p:cNvPr id="28" name="Rectangle 27"/>
            <p:cNvSpPr/>
            <p:nvPr/>
          </p:nvSpPr>
          <p:spPr>
            <a:xfrm>
              <a:off x="2680930" y="4053369"/>
              <a:ext cx="845970" cy="1809213"/>
            </a:xfrm>
            <a:prstGeom prst="rect">
              <a:avLst/>
            </a:prstGeom>
            <a:solidFill>
              <a:srgbClr val="002F8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Foreign Affairs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Section</a:t>
              </a:r>
              <a:endParaRPr lang="en-US" sz="1500" b="1" i="1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084863" y="3869290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01695" y="3578279"/>
            <a:ext cx="7626146" cy="2252497"/>
            <a:chOff x="401502" y="3581365"/>
            <a:chExt cx="7626146" cy="225249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711314" y="3581365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01502" y="4068374"/>
              <a:ext cx="880812" cy="1765488"/>
            </a:xfrm>
            <a:prstGeom prst="rect">
              <a:avLst/>
            </a:prstGeom>
            <a:solidFill>
              <a:srgbClr val="002F8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Admin Section</a:t>
              </a:r>
              <a:endParaRPr lang="en-US" sz="1500" b="1" i="1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822540" y="3807067"/>
              <a:ext cx="7205108" cy="4445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41908" y="3868677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434480" y="3870495"/>
            <a:ext cx="880812" cy="1919118"/>
            <a:chOff x="1434480" y="3870495"/>
            <a:chExt cx="880812" cy="191911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942548" y="3870495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434480" y="4024125"/>
              <a:ext cx="880812" cy="1765488"/>
            </a:xfrm>
            <a:prstGeom prst="rect">
              <a:avLst/>
            </a:prstGeom>
            <a:solidFill>
              <a:srgbClr val="002F8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Post-harvest: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Food quality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Section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75633" y="3847024"/>
            <a:ext cx="1006271" cy="2045451"/>
            <a:chOff x="4975633" y="3847024"/>
            <a:chExt cx="1006271" cy="2045451"/>
          </a:xfrm>
        </p:grpSpPr>
        <p:sp>
          <p:nvSpPr>
            <p:cNvPr id="31" name="Rectangle 30"/>
            <p:cNvSpPr/>
            <p:nvPr/>
          </p:nvSpPr>
          <p:spPr>
            <a:xfrm>
              <a:off x="4975633" y="4060099"/>
              <a:ext cx="1006271" cy="1832376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Fisheries Manage-</a:t>
              </a:r>
              <a:r>
                <a:rPr lang="en-US" sz="1500" b="1" dirty="0" err="1">
                  <a:solidFill>
                    <a:prstClr val="white"/>
                  </a:solidFill>
                  <a:latin typeface="Calibri"/>
                </a:rPr>
                <a:t>ment</a:t>
              </a: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 Section</a:t>
              </a:r>
              <a:endParaRPr lang="en-US" sz="1500" b="1" i="1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489084" y="3847024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300358" y="3832106"/>
            <a:ext cx="944372" cy="2031651"/>
            <a:chOff x="6300358" y="3832106"/>
            <a:chExt cx="944372" cy="2031651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772543" y="3832106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300358" y="4031367"/>
              <a:ext cx="944372" cy="1832390"/>
            </a:xfrm>
            <a:prstGeom prst="rect">
              <a:avLst/>
            </a:prstGeom>
            <a:solidFill>
              <a:srgbClr val="002F8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Policy Section</a:t>
              </a:r>
              <a:endParaRPr lang="en-US" sz="1500" b="1" i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95774" y="3827190"/>
            <a:ext cx="944372" cy="2032823"/>
            <a:chOff x="7524802" y="3827190"/>
            <a:chExt cx="944372" cy="2032823"/>
          </a:xfrm>
        </p:grpSpPr>
        <p:sp>
          <p:nvSpPr>
            <p:cNvPr id="32" name="Rectangle 31"/>
            <p:cNvSpPr/>
            <p:nvPr/>
          </p:nvSpPr>
          <p:spPr>
            <a:xfrm>
              <a:off x="7524802" y="4027623"/>
              <a:ext cx="944372" cy="1832390"/>
            </a:xfrm>
            <a:prstGeom prst="rect">
              <a:avLst/>
            </a:prstGeom>
            <a:solidFill>
              <a:srgbClr val="002F8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  <a:latin typeface="Calibri"/>
                </a:rPr>
                <a:t>Research Institutes</a:t>
              </a:r>
              <a:endParaRPr lang="en-US" sz="1500" b="1" i="1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8027648" y="3827190"/>
              <a:ext cx="0" cy="20950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479" y="4006202"/>
            <a:ext cx="1284102" cy="10176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907" y="4032091"/>
            <a:ext cx="1215138" cy="9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685800" y="1079500"/>
            <a:ext cx="8458200" cy="5957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5800" y="666427"/>
            <a:ext cx="8458200" cy="15840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0000BA"/>
                </a:solidFill>
                <a:latin typeface="Myriad Pro"/>
                <a:cs typeface="Myriad Pro"/>
              </a:rPr>
              <a:t>Activity: Institutional and </a:t>
            </a:r>
          </a:p>
          <a:p>
            <a:pPr algn="l"/>
            <a:r>
              <a:rPr lang="en-US" sz="4000" b="1" dirty="0" smtClean="0">
                <a:solidFill>
                  <a:srgbClr val="0000BA"/>
                </a:solidFill>
                <a:latin typeface="Myriad Pro"/>
                <a:cs typeface="Myriad Pro"/>
              </a:rPr>
              <a:t>Management Structures </a:t>
            </a:r>
            <a:endParaRPr lang="en-US" sz="40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85800" y="1718274"/>
            <a:ext cx="5108577" cy="532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buSzPct val="100000"/>
            </a:pPr>
            <a:endParaRPr lang="en-US" sz="3200" dirty="0">
              <a:latin typeface="Myriad Pro"/>
              <a:cs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2307093"/>
            <a:ext cx="8317089" cy="41815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yriad Pro"/>
                <a:cs typeface="Myriad Pro"/>
              </a:rPr>
              <a:t>What existing institutional and management structures exist for coordinating natural resource management (i.e., ICM, IWM)?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 smtClean="0">
              <a:latin typeface="Myriad Pro"/>
              <a:cs typeface="Myriad Pro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yriad Pro"/>
                <a:cs typeface="Myriad Pro"/>
              </a:rPr>
              <a:t>What </a:t>
            </a:r>
            <a:r>
              <a:rPr lang="en-US" sz="2600" dirty="0">
                <a:latin typeface="Myriad Pro"/>
                <a:cs typeface="Myriad Pro"/>
              </a:rPr>
              <a:t>existing institutional and management structures exist for coordinating </a:t>
            </a:r>
            <a:r>
              <a:rPr lang="en-US" sz="2600" dirty="0" smtClean="0">
                <a:latin typeface="Myriad Pro"/>
                <a:cs typeface="Myriad Pro"/>
              </a:rPr>
              <a:t>fisheries management</a:t>
            </a:r>
            <a:r>
              <a:rPr lang="en-US" sz="2600" dirty="0">
                <a:latin typeface="Myriad Pro"/>
                <a:cs typeface="Myriad Pro"/>
              </a:rPr>
              <a:t>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 smtClean="0">
              <a:latin typeface="Myriad Pro"/>
              <a:cs typeface="Myriad Pro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Myriad Pro"/>
                <a:cs typeface="Myriad Pro"/>
              </a:rPr>
              <a:t>How well do different agencies of government work with each other?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37748" y="6488668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9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202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962</Words>
  <Application>Microsoft Office PowerPoint</Application>
  <PresentationFormat>On-screen Show (4:3)</PresentationFormat>
  <Paragraphs>139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Myriad Pro</vt:lpstr>
      <vt:lpstr>Office Theme</vt:lpstr>
      <vt:lpstr>8. EAFM  Institutional and Management  Structures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Wendy Worrall</dc:creator>
  <cp:keywords/>
  <dc:description/>
  <cp:lastModifiedBy>Derek Staples</cp:lastModifiedBy>
  <cp:revision>244</cp:revision>
  <cp:lastPrinted>2014-02-16T07:54:22Z</cp:lastPrinted>
  <dcterms:created xsi:type="dcterms:W3CDTF">2014-03-26T03:22:30Z</dcterms:created>
  <dcterms:modified xsi:type="dcterms:W3CDTF">2016-08-18T02:13:27Z</dcterms:modified>
  <cp:category/>
</cp:coreProperties>
</file>